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6"/>
  </p:notesMasterIdLst>
  <p:sldIdLst>
    <p:sldId id="264" r:id="rId3"/>
    <p:sldId id="286" r:id="rId4"/>
    <p:sldId id="287" r:id="rId5"/>
    <p:sldId id="260" r:id="rId6"/>
    <p:sldId id="281" r:id="rId7"/>
    <p:sldId id="282" r:id="rId8"/>
    <p:sldId id="280" r:id="rId9"/>
    <p:sldId id="278" r:id="rId10"/>
    <p:sldId id="276" r:id="rId11"/>
    <p:sldId id="283" r:id="rId12"/>
    <p:sldId id="284" r:id="rId13"/>
    <p:sldId id="285" r:id="rId14"/>
    <p:sldId id="256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02"/>
    <p:restoredTop sz="92749"/>
  </p:normalViewPr>
  <p:slideViewPr>
    <p:cSldViewPr snapToGrid="0" snapToObjects="1" showGuides="1">
      <p:cViewPr varScale="1">
        <p:scale>
          <a:sx n="101" d="100"/>
          <a:sy n="101" d="100"/>
        </p:scale>
        <p:origin x="193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EF6C0C-09AC-ED43-84BF-9C464E8B416D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F97255-B693-B54F-97EA-E621787727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63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table 1 is tidy. Why?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97255-B693-B54F-97EA-E621787727F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10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F97255-B693-B54F-97EA-E621787727F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13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9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040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5673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80380-D2E2-D547-B1CC-0BD4BFCB37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0EA928-EB1B-0749-A8B9-0D9C370936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53F2C-F350-924C-BFBB-CF56FAD1C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0051F-5143-A74C-A12C-E9478E68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477C8-1414-C44C-A0FB-C064D2805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837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AEDF3-F069-B240-86B3-04DFA5EF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06DE9-F2E8-344D-B900-01748E6A8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87AE4-FBB1-5C49-A77A-8BD2B17AD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D1AC3-F54D-8545-847A-84548FB9F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D0992-56FD-6649-9BD8-1942AA130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2380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C0F10-2CE8-4C44-9645-F73316996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2F1F5-E014-AE45-8551-A2504DA38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AEF8B-CC4D-4943-B723-1B307071E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81D56-6AF5-0F4A-ACC5-63EF2DBC5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4371E-AA2A-7247-8349-5B4C45312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58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A9DEF-B6F9-ED4A-B701-97A70F300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00D28-0561-2F40-AF38-6F2750AFA1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731A31-CE83-B54F-8BCF-70F49D963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5C7821-2C4E-214F-AA3A-6DD4BEABC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1D03B0-87B9-8246-A81E-5493418C4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4DE55C-7EE3-3047-8964-8323A27F9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526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188F4-0DB4-204E-A809-F51BB9B25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BA5855-DFBE-8747-8C01-D46BBF42C2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380FB1-2CCE-894D-9BB6-A845041A8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B1F442-7BF2-0241-8762-9383C3F54E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5CD4AB-F56A-3C42-8B7C-BBF99062C7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F27AF6-0BBA-584A-B675-64C15919C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8BEAA3-ACA3-714E-BAEA-C39F34053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D76BD5-497D-C34B-B60C-06577F4FD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493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08D19-F240-2748-9530-2BDB520D2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E1034E-A0D0-4E45-B075-06F63795B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824DD-507C-4C41-9722-89B657B6A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F74253-3F3E-024B-9E04-ECBC9F0B6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0382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1592AE-65AE-C44A-9979-6A947230F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6727EC-CB58-584A-A6ED-952F5C291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FC0C0-0577-B44D-8B6F-E47C90FDF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1850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DDA0E-A594-AB48-B7D9-7F13BC7BA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9F726-D54C-5E4F-8C7B-16913C363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900FF2-9161-D94F-9E5B-CCCB8A8D3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CA3B03-B444-FC4F-AE20-121CA2846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260E70-4D55-CD44-9C5B-6D9A7350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8C6C8-D567-514D-AC1E-4FDA44889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3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2747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C6FE8-AEDE-4745-97FD-C744AFD52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698E99-6421-F843-92EB-A3F7469225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DB2ED2-7912-4246-8E87-478B0484A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021F46-18EC-B646-94B9-B70A2A41C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E3BF5-CD15-1842-81EB-A005323BB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94442F-D432-7F4E-9B02-470500954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5105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E430E-1430-C546-85E1-D17B7E404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291A45-F771-CA4E-80D6-55E21A041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176D4-05B1-5F49-91E3-95B48D32F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6BC4F-CA27-BE4F-A920-9D060A56B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88D2A-BF83-3641-AB19-2B7AA58C7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8522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F4E85E-E886-B949-9889-52959FEF4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9B26CE-2B80-5F43-890C-2C8D9E0A65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DA372-4496-CB4C-B6D2-C29A1E4A2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D3E0C-C7AF-C044-8C3C-19BB93EA3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0351A-0BCA-9442-B0FF-29C62B16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609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838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84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442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87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034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62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19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BE0AC13F-1D2F-0849-83ED-4ED1E2E9E0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10/8/21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D9789731-A746-844E-BF8E-88C39D2D62E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765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9B08F5-B834-8947-811E-43FAA7621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847A13-5D8C-CF42-AD84-5DCE2B1A3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91F55-C28C-8C4F-95AF-704844841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AD94C-B1B4-A74C-9E9F-6D4DC141E9EB}" type="datetimeFigureOut">
              <a:rPr lang="en-US" smtClean="0"/>
              <a:t>10/8/21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86C22-35F2-CA40-BE7D-CD5A66767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853B9-63AF-894C-9189-2AB0DF0500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4E463-C0A9-864E-B6B1-E705947CB3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57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r4ds.had.co.nz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610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2FD92-CA40-DB4D-86DA-692096C3C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Pivot_wider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1EF36A-A98C-8946-85D8-6BDEFD987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794809"/>
            <a:ext cx="8534400" cy="455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222B56-3709-FA4D-A8F5-4776A3CF5CC0}"/>
              </a:ext>
            </a:extLst>
          </p:cNvPr>
          <p:cNvSpPr txBox="1"/>
          <p:nvPr/>
        </p:nvSpPr>
        <p:spPr>
          <a:xfrm>
            <a:off x="6739266" y="6488668"/>
            <a:ext cx="209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data carpentry</a:t>
            </a:r>
          </a:p>
        </p:txBody>
      </p:sp>
    </p:spTree>
    <p:extLst>
      <p:ext uri="{BB962C8B-B14F-4D97-AF65-F5344CB8AC3E}">
        <p14:creationId xmlns:p14="http://schemas.microsoft.com/office/powerpoint/2010/main" val="969053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EA0D0-14E7-494D-8639-D8CDC86B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Pivot_longer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200594-EA65-EE4B-BD0E-1CAFC31D5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181786"/>
            <a:ext cx="8534400" cy="400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8ECF4F-B2B1-F04A-BDF6-11E3C5FECC87}"/>
              </a:ext>
            </a:extLst>
          </p:cNvPr>
          <p:cNvSpPr txBox="1"/>
          <p:nvPr/>
        </p:nvSpPr>
        <p:spPr>
          <a:xfrm>
            <a:off x="6739266" y="6488668"/>
            <a:ext cx="209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data carpentry</a:t>
            </a:r>
          </a:p>
        </p:txBody>
      </p:sp>
    </p:spTree>
    <p:extLst>
      <p:ext uri="{BB962C8B-B14F-4D97-AF65-F5344CB8AC3E}">
        <p14:creationId xmlns:p14="http://schemas.microsoft.com/office/powerpoint/2010/main" val="2651971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8AEAC-34EB-9B4D-B0FD-55A518F4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262FC-A716-8A40-A8FB-44597DE76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47" y="1915459"/>
            <a:ext cx="5316306" cy="471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156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AE93946-5189-8D45-92F8-48B2DA4DF28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48295" y="1625316"/>
          <a:ext cx="6338752" cy="34681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344">
                  <a:extLst>
                    <a:ext uri="{9D8B030D-6E8A-4147-A177-3AD203B41FA5}">
                      <a16:colId xmlns:a16="http://schemas.microsoft.com/office/drawing/2014/main" val="3350106026"/>
                    </a:ext>
                  </a:extLst>
                </a:gridCol>
                <a:gridCol w="792344">
                  <a:extLst>
                    <a:ext uri="{9D8B030D-6E8A-4147-A177-3AD203B41FA5}">
                      <a16:colId xmlns:a16="http://schemas.microsoft.com/office/drawing/2014/main" val="834029935"/>
                    </a:ext>
                  </a:extLst>
                </a:gridCol>
                <a:gridCol w="792344">
                  <a:extLst>
                    <a:ext uri="{9D8B030D-6E8A-4147-A177-3AD203B41FA5}">
                      <a16:colId xmlns:a16="http://schemas.microsoft.com/office/drawing/2014/main" val="4157057693"/>
                    </a:ext>
                  </a:extLst>
                </a:gridCol>
                <a:gridCol w="792344">
                  <a:extLst>
                    <a:ext uri="{9D8B030D-6E8A-4147-A177-3AD203B41FA5}">
                      <a16:colId xmlns:a16="http://schemas.microsoft.com/office/drawing/2014/main" val="3854676539"/>
                    </a:ext>
                  </a:extLst>
                </a:gridCol>
                <a:gridCol w="792344">
                  <a:extLst>
                    <a:ext uri="{9D8B030D-6E8A-4147-A177-3AD203B41FA5}">
                      <a16:colId xmlns:a16="http://schemas.microsoft.com/office/drawing/2014/main" val="2417017195"/>
                    </a:ext>
                  </a:extLst>
                </a:gridCol>
                <a:gridCol w="792344">
                  <a:extLst>
                    <a:ext uri="{9D8B030D-6E8A-4147-A177-3AD203B41FA5}">
                      <a16:colId xmlns:a16="http://schemas.microsoft.com/office/drawing/2014/main" val="2042862039"/>
                    </a:ext>
                  </a:extLst>
                </a:gridCol>
                <a:gridCol w="792344">
                  <a:extLst>
                    <a:ext uri="{9D8B030D-6E8A-4147-A177-3AD203B41FA5}">
                      <a16:colId xmlns:a16="http://schemas.microsoft.com/office/drawing/2014/main" val="3045879229"/>
                    </a:ext>
                  </a:extLst>
                </a:gridCol>
                <a:gridCol w="792344">
                  <a:extLst>
                    <a:ext uri="{9D8B030D-6E8A-4147-A177-3AD203B41FA5}">
                      <a16:colId xmlns:a16="http://schemas.microsoft.com/office/drawing/2014/main" val="2081661196"/>
                    </a:ext>
                  </a:extLst>
                </a:gridCol>
              </a:tblGrid>
              <a:tr h="303089">
                <a:tc>
                  <a:txBody>
                    <a:bodyPr/>
                    <a:lstStyle/>
                    <a:p>
                      <a:r>
                        <a:rPr lang="en-US" sz="1100" dirty="0"/>
                        <a:t>Factor1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Factor2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Factor3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Response1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Response2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Cov1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Notes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NewCol</a:t>
                      </a:r>
                      <a:endParaRPr lang="en-US" sz="1100" dirty="0"/>
                    </a:p>
                  </a:txBody>
                  <a:tcPr marL="68580" marR="68580" marT="34290" marB="34290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094363"/>
                  </a:ext>
                </a:extLst>
              </a:tr>
              <a:tr h="527516">
                <a:tc>
                  <a:txBody>
                    <a:bodyPr/>
                    <a:lstStyle/>
                    <a:p>
                      <a:r>
                        <a:rPr lang="en-US" sz="1000" dirty="0"/>
                        <a:t>A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2538974"/>
                  </a:ext>
                </a:extLst>
              </a:tr>
              <a:tr h="527516">
                <a:tc>
                  <a:txBody>
                    <a:bodyPr/>
                    <a:lstStyle/>
                    <a:p>
                      <a:r>
                        <a:rPr lang="en-US" sz="1000" dirty="0"/>
                        <a:t>B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1563267"/>
                  </a:ext>
                </a:extLst>
              </a:tr>
              <a:tr h="527516">
                <a:tc>
                  <a:txBody>
                    <a:bodyPr/>
                    <a:lstStyle/>
                    <a:p>
                      <a:r>
                        <a:rPr lang="en-US" sz="1000" dirty="0"/>
                        <a:t>C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598102"/>
                  </a:ext>
                </a:extLst>
              </a:tr>
              <a:tr h="527516">
                <a:tc>
                  <a:txBody>
                    <a:bodyPr/>
                    <a:lstStyle/>
                    <a:p>
                      <a:r>
                        <a:rPr lang="en-US" sz="1000" dirty="0"/>
                        <a:t>A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6763639"/>
                  </a:ext>
                </a:extLst>
              </a:tr>
              <a:tr h="527516">
                <a:tc>
                  <a:txBody>
                    <a:bodyPr/>
                    <a:lstStyle/>
                    <a:p>
                      <a:r>
                        <a:rPr lang="en-US" sz="1000" dirty="0"/>
                        <a:t>B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316866"/>
                  </a:ext>
                </a:extLst>
              </a:tr>
              <a:tr h="527516">
                <a:tc>
                  <a:txBody>
                    <a:bodyPr/>
                    <a:lstStyle/>
                    <a:p>
                      <a:r>
                        <a:rPr lang="en-US" sz="1000" dirty="0"/>
                        <a:t>C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endParaRPr lang="en-US" sz="1000" dirty="0"/>
                    </a:p>
                  </a:txBody>
                  <a:tcPr marL="68580" marR="68580" marT="34290" marB="34290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07898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6E10592-B0E0-7F45-9C71-8E4A0B7BE15F}"/>
              </a:ext>
            </a:extLst>
          </p:cNvPr>
          <p:cNvSpPr txBox="1"/>
          <p:nvPr/>
        </p:nvSpPr>
        <p:spPr>
          <a:xfrm>
            <a:off x="2635434" y="401211"/>
            <a:ext cx="2165168" cy="71558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defTabSz="685800"/>
            <a:r>
              <a:rPr lang="en-US" sz="1350" b="1" dirty="0">
                <a:solidFill>
                  <a:prstClr val="black"/>
                </a:solidFill>
                <a:latin typeface="Calibri" panose="020F0502020204030204"/>
              </a:rPr>
              <a:t>Select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: extract specific columns by name or position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0C492E-0D90-794D-9480-5546288A2A0A}"/>
              </a:ext>
            </a:extLst>
          </p:cNvPr>
          <p:cNvSpPr txBox="1"/>
          <p:nvPr/>
        </p:nvSpPr>
        <p:spPr>
          <a:xfrm rot="16200000">
            <a:off x="-643570" y="2724023"/>
            <a:ext cx="2061535" cy="71558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defTabSz="685800"/>
            <a:r>
              <a:rPr lang="en-US" sz="1350" b="1" dirty="0">
                <a:solidFill>
                  <a:prstClr val="black"/>
                </a:solidFill>
                <a:latin typeface="Calibri" panose="020F0502020204030204"/>
              </a:rPr>
              <a:t>Filter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:  Subset observations by their values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BFA173-3CBD-854A-8ED5-74796134EA3F}"/>
              </a:ext>
            </a:extLst>
          </p:cNvPr>
          <p:cNvSpPr txBox="1"/>
          <p:nvPr/>
        </p:nvSpPr>
        <p:spPr>
          <a:xfrm>
            <a:off x="1410788" y="5347429"/>
            <a:ext cx="3066506" cy="71558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defTabSz="685800"/>
            <a:r>
              <a:rPr lang="en-US" sz="1350" b="1" dirty="0">
                <a:solidFill>
                  <a:prstClr val="black"/>
                </a:solidFill>
                <a:latin typeface="Calibri" panose="020F0502020204030204"/>
              </a:rPr>
              <a:t>Summarize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: calculate summary data from dataset and make new table (smaller)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18AD317-5E92-DD4E-8E0C-5304C70D43E9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1410788" y="759002"/>
            <a:ext cx="1224646" cy="8624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B5ABCFB-0A2C-414B-A41B-CD78099432DD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718018" y="1116792"/>
            <a:ext cx="0" cy="5046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DD2B194-A3C5-6148-9395-AC2C46158521}"/>
              </a:ext>
            </a:extLst>
          </p:cNvPr>
          <p:cNvCxnSpPr>
            <a:cxnSpLocks/>
          </p:cNvCxnSpPr>
          <p:nvPr/>
        </p:nvCxnSpPr>
        <p:spPr>
          <a:xfrm>
            <a:off x="3718018" y="1157888"/>
            <a:ext cx="1605970" cy="4635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EB13A2B-435D-5947-AFC7-80E437048BE4}"/>
              </a:ext>
            </a:extLst>
          </p:cNvPr>
          <p:cNvSpPr txBox="1"/>
          <p:nvPr/>
        </p:nvSpPr>
        <p:spPr>
          <a:xfrm>
            <a:off x="7508751" y="2808346"/>
            <a:ext cx="1515979" cy="71558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defTabSz="685800"/>
            <a:r>
              <a:rPr lang="en-US" sz="1350" b="1" dirty="0">
                <a:solidFill>
                  <a:prstClr val="black"/>
                </a:solidFill>
                <a:latin typeface="Calibri" panose="020F0502020204030204"/>
              </a:rPr>
              <a:t>Arrange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: Rearrange order of rows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7DB3912-84A1-B743-A2A2-459F5BB0B3DE}"/>
              </a:ext>
            </a:extLst>
          </p:cNvPr>
          <p:cNvSpPr txBox="1"/>
          <p:nvPr/>
        </p:nvSpPr>
        <p:spPr>
          <a:xfrm>
            <a:off x="5094516" y="5347429"/>
            <a:ext cx="3363685" cy="71558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defTabSz="685800"/>
            <a:r>
              <a:rPr lang="en-US" sz="1350" b="1" dirty="0" err="1">
                <a:solidFill>
                  <a:prstClr val="black"/>
                </a:solidFill>
                <a:latin typeface="Calibri" panose="020F0502020204030204"/>
              </a:rPr>
              <a:t>Group_by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: helper function, allows you to break dataset into groups and perform operations on them separately.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BFD296-12ED-3F4C-91A8-20C2F27FB9DF}"/>
              </a:ext>
            </a:extLst>
          </p:cNvPr>
          <p:cNvSpPr txBox="1"/>
          <p:nvPr/>
        </p:nvSpPr>
        <p:spPr>
          <a:xfrm>
            <a:off x="5323988" y="442307"/>
            <a:ext cx="2184763" cy="71558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defTabSz="685800"/>
            <a:r>
              <a:rPr lang="en-US" sz="1350" b="1" dirty="0">
                <a:solidFill>
                  <a:prstClr val="black"/>
                </a:solidFill>
                <a:latin typeface="Calibri" panose="020F0502020204030204"/>
              </a:rPr>
              <a:t>Mutate</a:t>
            </a:r>
            <a:r>
              <a:rPr lang="en-US" sz="1350" dirty="0">
                <a:solidFill>
                  <a:prstClr val="black"/>
                </a:solidFill>
                <a:latin typeface="Calibri" panose="020F0502020204030204"/>
              </a:rPr>
              <a:t>: create new variables based on existing variables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FB101A2-94EB-E446-BD15-C705D5A6F365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6416370" y="1157888"/>
            <a:ext cx="530530" cy="4635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83BD7CC-A5C6-AA4F-9014-A5BC8BC2111D}"/>
              </a:ext>
            </a:extLst>
          </p:cNvPr>
          <p:cNvCxnSpPr>
            <a:cxnSpLocks/>
            <a:stCxn id="6" idx="2"/>
          </p:cNvCxnSpPr>
          <p:nvPr/>
        </p:nvCxnSpPr>
        <p:spPr>
          <a:xfrm flipV="1">
            <a:off x="744988" y="2218911"/>
            <a:ext cx="303307" cy="8629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203E7CE-55AE-7245-A058-D3E4DFA1BF80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744988" y="3081813"/>
            <a:ext cx="303307" cy="7458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1050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A2930-A080-9940-95BF-4F724BB28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5B6BC-F55A-1246-ABF4-8366B2B9E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R for Data Science </a:t>
            </a:r>
            <a:endParaRPr lang="en-US" dirty="0"/>
          </a:p>
          <a:p>
            <a:r>
              <a:rPr lang="en-US" dirty="0"/>
              <a:t>R Studio </a:t>
            </a:r>
            <a:r>
              <a:rPr lang="en-US" dirty="0" err="1"/>
              <a:t>Cheatsheets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796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2493C-0D20-7D4F-B37C-8BDCD552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 steps - </a:t>
            </a:r>
            <a:r>
              <a:rPr lang="en-US" dirty="0" err="1"/>
              <a:t>Tidyverse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B2521-519A-E542-A9E8-89F7043D8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import (</a:t>
            </a:r>
            <a:r>
              <a:rPr lang="en-US" dirty="0" err="1"/>
              <a:t>readr</a:t>
            </a:r>
            <a:r>
              <a:rPr lang="en-US" dirty="0"/>
              <a:t>, *</a:t>
            </a:r>
            <a:r>
              <a:rPr lang="en-US" dirty="0" err="1"/>
              <a:t>readxl</a:t>
            </a:r>
            <a:r>
              <a:rPr lang="en-US" dirty="0"/>
              <a:t>)</a:t>
            </a:r>
          </a:p>
          <a:p>
            <a:r>
              <a:rPr lang="en-US" dirty="0"/>
              <a:t>Data tidying (</a:t>
            </a:r>
            <a:r>
              <a:rPr lang="en-US" dirty="0" err="1"/>
              <a:t>tidyr</a:t>
            </a:r>
            <a:r>
              <a:rPr lang="en-US" dirty="0"/>
              <a:t>)</a:t>
            </a:r>
          </a:p>
          <a:p>
            <a:r>
              <a:rPr lang="en-US" dirty="0"/>
              <a:t>Data transformation (</a:t>
            </a:r>
            <a:r>
              <a:rPr lang="en-US" dirty="0" err="1"/>
              <a:t>dplyr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Helper packages: *</a:t>
            </a:r>
            <a:r>
              <a:rPr lang="en-US" dirty="0" err="1"/>
              <a:t>lubridate</a:t>
            </a:r>
            <a:r>
              <a:rPr lang="en-US" dirty="0"/>
              <a:t> (dates), </a:t>
            </a:r>
            <a:r>
              <a:rPr lang="en-US" dirty="0" err="1"/>
              <a:t>forcats</a:t>
            </a:r>
            <a:r>
              <a:rPr lang="en-US" dirty="0"/>
              <a:t> (factors), </a:t>
            </a:r>
            <a:r>
              <a:rPr lang="en-US" dirty="0" err="1"/>
              <a:t>stringr</a:t>
            </a:r>
            <a:r>
              <a:rPr lang="en-US" dirty="0"/>
              <a:t> (strings/characters)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* indicates not loaded with library(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59583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010148"/>
          </a:xfrm>
        </p:spPr>
        <p:txBody>
          <a:bodyPr>
            <a:normAutofit/>
          </a:bodyPr>
          <a:lstStyle/>
          <a:p>
            <a:r>
              <a:rPr lang="en-US" dirty="0"/>
              <a:t>Reproducibility is key (therefore do it in a script)</a:t>
            </a:r>
          </a:p>
          <a:p>
            <a:r>
              <a:rPr lang="en-US" dirty="0"/>
              <a:t>Always check wrangled data against raw data to make sure things ran as you expected</a:t>
            </a:r>
          </a:p>
          <a:p>
            <a:r>
              <a:rPr lang="en-US" dirty="0"/>
              <a:t>Order of wrangling: 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Fix column names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Tidy (Re-shape) </a:t>
            </a:r>
            <a:r>
              <a:rPr lang="en-US" dirty="0" err="1"/>
              <a:t>dataframe</a:t>
            </a:r>
            <a:r>
              <a:rPr lang="en-US" dirty="0"/>
              <a:t> (wide, long)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Fix cells (levels, spaces, case etc.)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05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036C9-4C48-9A45-A328-70DE17F1F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Data</a:t>
            </a:r>
          </a:p>
        </p:txBody>
      </p:sp>
      <p:pic>
        <p:nvPicPr>
          <p:cNvPr id="5" name="Content Placeholder 4" descr="A drawing of a person&#10;&#10;Description automatically generated">
            <a:extLst>
              <a:ext uri="{FF2B5EF4-FFF2-40B4-BE49-F238E27FC236}">
                <a16:creationId xmlns:a16="http://schemas.microsoft.com/office/drawing/2014/main" id="{4F40A8FB-86F8-9F40-B98B-7CBB6C66B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577306"/>
            <a:ext cx="8229600" cy="257175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9054A40-EA2B-0B40-802E-74FA9E57E174}"/>
              </a:ext>
            </a:extLst>
          </p:cNvPr>
          <p:cNvSpPr txBox="1"/>
          <p:nvPr/>
        </p:nvSpPr>
        <p:spPr>
          <a:xfrm>
            <a:off x="2160025" y="5524500"/>
            <a:ext cx="48239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Columns are variables and rows are observations.</a:t>
            </a:r>
          </a:p>
          <a:p>
            <a:pPr algn="ctr"/>
            <a:r>
              <a:rPr lang="en-US" dirty="0"/>
              <a:t> </a:t>
            </a:r>
          </a:p>
          <a:p>
            <a:pPr algn="ctr"/>
            <a:r>
              <a:rPr lang="en-US" dirty="0"/>
              <a:t>Each type of observational unit is a table.</a:t>
            </a:r>
          </a:p>
        </p:txBody>
      </p:sp>
    </p:spTree>
    <p:extLst>
      <p:ext uri="{BB962C8B-B14F-4D97-AF65-F5344CB8AC3E}">
        <p14:creationId xmlns:p14="http://schemas.microsoft.com/office/powerpoint/2010/main" val="4293374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CAEB-E757-624D-B436-69426840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37188-32A5-044B-9146-0F3F4BEFE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Column headers are values, not variable names.</a:t>
            </a:r>
          </a:p>
          <a:p>
            <a:r>
              <a:rPr lang="en-US" dirty="0"/>
              <a:t>Multiple variables are stored in one column.</a:t>
            </a:r>
          </a:p>
          <a:p>
            <a:r>
              <a:rPr lang="en-US" dirty="0"/>
              <a:t>Variables are stored in both rows and columns.</a:t>
            </a:r>
          </a:p>
          <a:p>
            <a:r>
              <a:rPr lang="en-US" dirty="0"/>
              <a:t>Multiple types of observational units are stored in the same table.</a:t>
            </a:r>
          </a:p>
          <a:p>
            <a:r>
              <a:rPr lang="en-US" dirty="0"/>
              <a:t>A single observational unit is stored in multiple tables.</a:t>
            </a:r>
          </a:p>
        </p:txBody>
      </p:sp>
    </p:spTree>
    <p:extLst>
      <p:ext uri="{BB962C8B-B14F-4D97-AF65-F5344CB8AC3E}">
        <p14:creationId xmlns:p14="http://schemas.microsoft.com/office/powerpoint/2010/main" val="1654604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A8FAC3-28E1-5747-BC5A-3397427FFDE0}"/>
              </a:ext>
            </a:extLst>
          </p:cNvPr>
          <p:cNvSpPr/>
          <p:nvPr/>
        </p:nvSpPr>
        <p:spPr>
          <a:xfrm>
            <a:off x="171450" y="274638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6 x 4</a:t>
            </a:r>
          </a:p>
          <a:p>
            <a:r>
              <a:rPr lang="en-US" dirty="0"/>
              <a:t>  country      year  cases population</a:t>
            </a:r>
          </a:p>
          <a:p>
            <a:r>
              <a:rPr lang="en-US" dirty="0"/>
              <a:t>  &lt;</a:t>
            </a:r>
            <a:r>
              <a:rPr lang="en-US" dirty="0" err="1"/>
              <a:t>chr</a:t>
            </a:r>
            <a:r>
              <a:rPr lang="en-US" dirty="0"/>
              <a:t>&gt;       &lt;int&gt;  &lt;int&gt;      &lt;int&gt;</a:t>
            </a:r>
          </a:p>
          <a:p>
            <a:r>
              <a:rPr lang="en-US" dirty="0"/>
              <a:t>1 Afghanistan  1999    745   19987071</a:t>
            </a:r>
          </a:p>
          <a:p>
            <a:r>
              <a:rPr lang="en-US" dirty="0"/>
              <a:t>2 Afghanistan  2000   2666   20595360</a:t>
            </a:r>
          </a:p>
          <a:p>
            <a:r>
              <a:rPr lang="en-US" dirty="0"/>
              <a:t>3 Brazil       1999  37737  172006362</a:t>
            </a:r>
          </a:p>
          <a:p>
            <a:r>
              <a:rPr lang="en-US" dirty="0"/>
              <a:t>4 Brazil       2000  80488  174504898</a:t>
            </a:r>
          </a:p>
          <a:p>
            <a:r>
              <a:rPr lang="en-US" dirty="0"/>
              <a:t>5 China        1999 212258 1272915272</a:t>
            </a:r>
          </a:p>
          <a:p>
            <a:r>
              <a:rPr lang="en-US" dirty="0"/>
              <a:t>6 China        2000 213766 1280428583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13ACA-FE82-E540-B716-F57E35E3910B}"/>
              </a:ext>
            </a:extLst>
          </p:cNvPr>
          <p:cNvSpPr/>
          <p:nvPr/>
        </p:nvSpPr>
        <p:spPr>
          <a:xfrm>
            <a:off x="4572000" y="0"/>
            <a:ext cx="457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A </a:t>
            </a:r>
            <a:r>
              <a:rPr lang="en-US" dirty="0" err="1"/>
              <a:t>tibble</a:t>
            </a:r>
            <a:r>
              <a:rPr lang="en-US" dirty="0"/>
              <a:t>: 12 x 4</a:t>
            </a:r>
          </a:p>
          <a:p>
            <a:r>
              <a:rPr lang="en-US" dirty="0"/>
              <a:t>   country      year type            count</a:t>
            </a:r>
          </a:p>
          <a:p>
            <a:r>
              <a:rPr lang="en-US" dirty="0"/>
              <a:t>   &lt;</a:t>
            </a:r>
            <a:r>
              <a:rPr lang="en-US" dirty="0" err="1"/>
              <a:t>chr</a:t>
            </a:r>
            <a:r>
              <a:rPr lang="en-US" dirty="0"/>
              <a:t>&gt;       &lt;int&gt; &lt;</a:t>
            </a:r>
            <a:r>
              <a:rPr lang="en-US" dirty="0" err="1"/>
              <a:t>chr</a:t>
            </a:r>
            <a:r>
              <a:rPr lang="en-US" dirty="0"/>
              <a:t>&gt;           &lt;int&gt;</a:t>
            </a:r>
          </a:p>
          <a:p>
            <a:r>
              <a:rPr lang="en-US" dirty="0"/>
              <a:t> 1 Afghanistan  1999 cases             745</a:t>
            </a:r>
          </a:p>
          <a:p>
            <a:r>
              <a:rPr lang="en-US" dirty="0"/>
              <a:t> 2 Afghanistan  1999 population   19987071</a:t>
            </a:r>
          </a:p>
          <a:p>
            <a:r>
              <a:rPr lang="en-US" dirty="0"/>
              <a:t> 3 Afghanistan  2000 cases            2666</a:t>
            </a:r>
          </a:p>
          <a:p>
            <a:r>
              <a:rPr lang="en-US" dirty="0"/>
              <a:t> 4 Afghanistan  2000 population   20595360</a:t>
            </a:r>
          </a:p>
          <a:p>
            <a:r>
              <a:rPr lang="en-US" dirty="0"/>
              <a:t> 5 Brazil       1999 cases           37737</a:t>
            </a:r>
          </a:p>
          <a:p>
            <a:r>
              <a:rPr lang="en-US" dirty="0"/>
              <a:t> 6 Brazil       1999 population  172006362</a:t>
            </a:r>
          </a:p>
          <a:p>
            <a:r>
              <a:rPr lang="en-US" dirty="0"/>
              <a:t> 7 Brazil       2000 cases           80488</a:t>
            </a:r>
          </a:p>
          <a:p>
            <a:r>
              <a:rPr lang="en-US" dirty="0"/>
              <a:t> 8 Brazil       2000 population  174504898</a:t>
            </a:r>
          </a:p>
          <a:p>
            <a:r>
              <a:rPr lang="en-US" dirty="0"/>
              <a:t> 9 China        1999 cases          212258</a:t>
            </a:r>
          </a:p>
          <a:p>
            <a:r>
              <a:rPr lang="en-US" dirty="0"/>
              <a:t>10 China        1999 population 1272915272</a:t>
            </a:r>
          </a:p>
          <a:p>
            <a:r>
              <a:rPr lang="en-US" dirty="0"/>
              <a:t>11 China        2000 cases          213766</a:t>
            </a:r>
          </a:p>
          <a:p>
            <a:r>
              <a:rPr lang="en-US" dirty="0"/>
              <a:t>12 China        2000 population 1280428583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EF899C-CC39-6847-AB0B-CE139784456A}"/>
              </a:ext>
            </a:extLst>
          </p:cNvPr>
          <p:cNvSpPr/>
          <p:nvPr/>
        </p:nvSpPr>
        <p:spPr>
          <a:xfrm>
            <a:off x="328612" y="3648334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6 x 3</a:t>
            </a:r>
          </a:p>
          <a:p>
            <a:r>
              <a:rPr lang="en-US" dirty="0"/>
              <a:t>  country      year rate             </a:t>
            </a:r>
          </a:p>
          <a:p>
            <a:r>
              <a:rPr lang="en-US" dirty="0"/>
              <a:t>* &lt;</a:t>
            </a:r>
            <a:r>
              <a:rPr lang="en-US" dirty="0" err="1"/>
              <a:t>chr</a:t>
            </a:r>
            <a:r>
              <a:rPr lang="en-US" dirty="0"/>
              <a:t>&gt;       &lt;int&gt; &lt;</a:t>
            </a:r>
            <a:r>
              <a:rPr lang="en-US" dirty="0" err="1"/>
              <a:t>chr</a:t>
            </a:r>
            <a:r>
              <a:rPr lang="en-US" dirty="0"/>
              <a:t>&gt;            </a:t>
            </a:r>
          </a:p>
          <a:p>
            <a:r>
              <a:rPr lang="en-US" dirty="0"/>
              <a:t>1 Afghanistan  1999 745/19987071     </a:t>
            </a:r>
          </a:p>
          <a:p>
            <a:r>
              <a:rPr lang="en-US" dirty="0"/>
              <a:t>2 Afghanistan  2000 2666/20595360    </a:t>
            </a:r>
          </a:p>
          <a:p>
            <a:r>
              <a:rPr lang="en-US" dirty="0"/>
              <a:t>3 Brazil       1999 37737/172006362  </a:t>
            </a:r>
          </a:p>
          <a:p>
            <a:r>
              <a:rPr lang="en-US" dirty="0"/>
              <a:t>4 Brazil       2000 80488/174504898  </a:t>
            </a:r>
          </a:p>
          <a:p>
            <a:r>
              <a:rPr lang="en-US" dirty="0"/>
              <a:t>5 China        1999 212258/1272915272</a:t>
            </a:r>
          </a:p>
          <a:p>
            <a:r>
              <a:rPr lang="en-US" dirty="0"/>
              <a:t>6 China        2000 213766/1280428583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F67714-3FC3-DF41-B7BE-9315E7C2B6E2}"/>
              </a:ext>
            </a:extLst>
          </p:cNvPr>
          <p:cNvSpPr/>
          <p:nvPr/>
        </p:nvSpPr>
        <p:spPr>
          <a:xfrm>
            <a:off x="4572000" y="4556166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 A </a:t>
            </a:r>
            <a:r>
              <a:rPr lang="en-US" dirty="0" err="1"/>
              <a:t>tibble</a:t>
            </a:r>
            <a:r>
              <a:rPr lang="en-US" dirty="0"/>
              <a:t>: 3 x 3</a:t>
            </a:r>
          </a:p>
          <a:p>
            <a:r>
              <a:rPr lang="en-US" dirty="0"/>
              <a:t>  country     `1999` `2000`</a:t>
            </a:r>
          </a:p>
          <a:p>
            <a:r>
              <a:rPr lang="en-US" dirty="0"/>
              <a:t>* &lt;</a:t>
            </a:r>
            <a:r>
              <a:rPr lang="en-US" dirty="0" err="1"/>
              <a:t>chr</a:t>
            </a:r>
            <a:r>
              <a:rPr lang="en-US" dirty="0"/>
              <a:t>&gt;        &lt;int&gt;  &lt;int&gt;</a:t>
            </a:r>
          </a:p>
          <a:p>
            <a:r>
              <a:rPr lang="en-US" dirty="0"/>
              <a:t>1 Afghanistan    745   2666</a:t>
            </a:r>
          </a:p>
          <a:p>
            <a:r>
              <a:rPr lang="en-US" dirty="0"/>
              <a:t>2 Brazil       37737  80488</a:t>
            </a:r>
          </a:p>
          <a:p>
            <a:r>
              <a:rPr lang="en-US" dirty="0"/>
              <a:t>3 China       212258 213766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2397B0-A2AE-4C40-B105-DD9E7DF4E6CD}"/>
              </a:ext>
            </a:extLst>
          </p:cNvPr>
          <p:cNvSpPr txBox="1"/>
          <p:nvPr/>
        </p:nvSpPr>
        <p:spPr>
          <a:xfrm>
            <a:off x="1928813" y="6357840"/>
            <a:ext cx="4563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Only one of these is tidy. Which one and why? </a:t>
            </a:r>
          </a:p>
        </p:txBody>
      </p:sp>
    </p:spTree>
    <p:extLst>
      <p:ext uri="{BB962C8B-B14F-4D97-AF65-F5344CB8AC3E}">
        <p14:creationId xmlns:p14="http://schemas.microsoft.com/office/powerpoint/2010/main" val="144645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B58A8-7EE0-B448-BE95-4655E79D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DB3B-CD58-2C4F-8822-592346E7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%&gt;% symbol </a:t>
            </a:r>
          </a:p>
          <a:p>
            <a:r>
              <a:rPr lang="en-US" dirty="0"/>
              <a:t>Part of </a:t>
            </a:r>
            <a:r>
              <a:rPr lang="en-US" dirty="0" err="1"/>
              <a:t>tidyverse</a:t>
            </a:r>
            <a:endParaRPr lang="en-US" dirty="0"/>
          </a:p>
          <a:p>
            <a:r>
              <a:rPr lang="en-US" dirty="0"/>
              <a:t>Replaces order of operations-style coding</a:t>
            </a:r>
          </a:p>
          <a:p>
            <a:endParaRPr lang="en-US" dirty="0"/>
          </a:p>
          <a:p>
            <a:r>
              <a:rPr lang="en-US" u="sng" dirty="0"/>
              <a:t>#Here are four reasons why you should be using pipes in R:</a:t>
            </a:r>
            <a:endParaRPr lang="en-US" dirty="0"/>
          </a:p>
          <a:p>
            <a:pPr lvl="1"/>
            <a:r>
              <a:rPr lang="en-US" dirty="0"/>
              <a:t>You'll structure the sequence of your data operations from left to right, as apposed to from inside and out;</a:t>
            </a:r>
          </a:p>
          <a:p>
            <a:pPr lvl="1"/>
            <a:r>
              <a:rPr lang="en-US" dirty="0"/>
              <a:t>You'll avoid nested function calls;</a:t>
            </a:r>
          </a:p>
          <a:p>
            <a:pPr lvl="1"/>
            <a:r>
              <a:rPr lang="en-US" dirty="0"/>
              <a:t>You'll minimize the need for local variables and function definitions; </a:t>
            </a:r>
          </a:p>
          <a:p>
            <a:pPr lvl="1"/>
            <a:r>
              <a:rPr lang="en-US" dirty="0"/>
              <a:t>You'll make it easy to add steps anywhere in the sequence of operations.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778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Reshape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9831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 columns into 1: unite()</a:t>
            </a:r>
          </a:p>
          <a:p>
            <a:r>
              <a:rPr lang="en-US" dirty="0"/>
              <a:t>1 column into 2: separate()</a:t>
            </a:r>
          </a:p>
          <a:p>
            <a:endParaRPr lang="en-US" dirty="0"/>
          </a:p>
          <a:p>
            <a:r>
              <a:rPr lang="en-US" dirty="0"/>
              <a:t>Long to wide: </a:t>
            </a:r>
            <a:r>
              <a:rPr lang="en-US" dirty="0" err="1"/>
              <a:t>Pivot_wider</a:t>
            </a:r>
            <a:r>
              <a:rPr lang="en-US" dirty="0"/>
              <a:t>()</a:t>
            </a:r>
          </a:p>
          <a:p>
            <a:r>
              <a:rPr lang="en-US" dirty="0"/>
              <a:t>Wide to long: </a:t>
            </a:r>
            <a:r>
              <a:rPr lang="en-US" dirty="0" err="1"/>
              <a:t>Pivot_long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Fill in missing values: complete(), fill()</a:t>
            </a:r>
          </a:p>
          <a:p>
            <a:r>
              <a:rPr lang="en-US" dirty="0"/>
              <a:t>Combine tables: </a:t>
            </a:r>
          </a:p>
          <a:p>
            <a:pPr lvl="1"/>
            <a:r>
              <a:rPr lang="en-US" dirty="0" err="1"/>
              <a:t>bind_cols</a:t>
            </a:r>
            <a:r>
              <a:rPr lang="en-US" dirty="0"/>
              <a:t>(), </a:t>
            </a:r>
            <a:r>
              <a:rPr lang="en-US" dirty="0" err="1"/>
              <a:t>bind_rows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___ join() lots of options of types of joins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5544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669</Words>
  <Application>Microsoft Macintosh PowerPoint</Application>
  <PresentationFormat>On-screen Show (4:3)</PresentationFormat>
  <Paragraphs>118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1_Office Theme</vt:lpstr>
      <vt:lpstr>Office Theme</vt:lpstr>
      <vt:lpstr>Data Wrangling</vt:lpstr>
      <vt:lpstr>Resources</vt:lpstr>
      <vt:lpstr>Data wrangling steps - Tidyverse</vt:lpstr>
      <vt:lpstr>Data wrangling</vt:lpstr>
      <vt:lpstr>Tidy Data</vt:lpstr>
      <vt:lpstr>Common problems</vt:lpstr>
      <vt:lpstr>PowerPoint Presentation</vt:lpstr>
      <vt:lpstr>Piping</vt:lpstr>
      <vt:lpstr>Reshape dataframe</vt:lpstr>
      <vt:lpstr>Pivot_wider</vt:lpstr>
      <vt:lpstr>Pivot_longer</vt:lpstr>
      <vt:lpstr>Joins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Entry</dc:title>
  <dc:creator>Haldre Rogers</dc:creator>
  <cp:lastModifiedBy>Haldre</cp:lastModifiedBy>
  <cp:revision>40</cp:revision>
  <dcterms:created xsi:type="dcterms:W3CDTF">2018-09-10T13:57:20Z</dcterms:created>
  <dcterms:modified xsi:type="dcterms:W3CDTF">2021-10-08T17:06:11Z</dcterms:modified>
</cp:coreProperties>
</file>

<file path=docProps/thumbnail.jpeg>
</file>